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644" r:id="rId2"/>
  </p:sldMasterIdLst>
  <p:notesMasterIdLst>
    <p:notesMasterId r:id="rId8"/>
  </p:notesMasterIdLst>
  <p:handoutMasterIdLst>
    <p:handoutMasterId r:id="rId9"/>
  </p:handoutMasterIdLst>
  <p:sldIdLst>
    <p:sldId id="256" r:id="rId3"/>
    <p:sldId id="258" r:id="rId4"/>
    <p:sldId id="261" r:id="rId5"/>
    <p:sldId id="257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E6F"/>
    <a:srgbClr val="684E69"/>
    <a:srgbClr val="A5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Participation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</c:v>
                </c:pt>
                <c:pt idx="1">
                  <c:v>58</c:v>
                </c:pt>
                <c:pt idx="2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00-4F16-8322-8709A9C42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503152"/>
        <c:axId val="70366656"/>
      </c:barChart>
      <c:catAx>
        <c:axId val="7550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366656"/>
        <c:crosses val="autoZero"/>
        <c:auto val="1"/>
        <c:lblAlgn val="ctr"/>
        <c:lblOffset val="100"/>
        <c:noMultiLvlLbl val="0"/>
      </c:catAx>
      <c:valAx>
        <c:axId val="7036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50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Employee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Full time</c:v>
                </c:pt>
                <c:pt idx="1">
                  <c:v>Part time</c:v>
                </c:pt>
                <c:pt idx="2">
                  <c:v>Contract</c:v>
                </c:pt>
                <c:pt idx="3">
                  <c:v>Intern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34</c:v>
                </c:pt>
                <c:pt idx="2">
                  <c:v>12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6-493A-B489-9D93536E2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8CA04-9F95-40B2-877B-DFD099AF54F4}" type="datetime1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ppt04_h1Giving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DB1D1-D3EF-4264-8B3F-7E3A86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18075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0F7F7-105D-498D-99D2-0D77991028A1}" type="datetime1">
              <a:rPr lang="en-US" smtClean="0"/>
              <a:t>11/4/2021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ppt04_h1Giving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8FA57-145A-4DD1-A26E-2896BD32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37793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9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2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1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60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075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4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5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1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8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0011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0390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6049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6158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341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6559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F4E5243-F52A-4D37-9694-EB26C6C31910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0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A77B6E1-634A-48DC-9E8B-D894023267EF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6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95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5" r:id="rId1"/>
    <p:sldLayoutId id="2147484646" r:id="rId2"/>
    <p:sldLayoutId id="2147484647" r:id="rId3"/>
    <p:sldLayoutId id="2147484648" r:id="rId4"/>
    <p:sldLayoutId id="2147484649" r:id="rId5"/>
    <p:sldLayoutId id="2147484650" r:id="rId6"/>
    <p:sldLayoutId id="2147484651" r:id="rId7"/>
    <p:sldLayoutId id="2147484652" r:id="rId8"/>
    <p:sldLayoutId id="2147484653" r:id="rId9"/>
    <p:sldLayoutId id="2147484654" r:id="rId10"/>
    <p:sldLayoutId id="2147484655" r:id="rId11"/>
    <p:sldLayoutId id="2147484656" r:id="rId12"/>
    <p:sldLayoutId id="2147484657" r:id="rId13"/>
    <p:sldLayoutId id="2147484658" r:id="rId14"/>
    <p:sldLayoutId id="2147484659" r:id="rId15"/>
    <p:sldLayoutId id="2147484660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J7hZmNqw8paGePS3/ctu60z0Ppq+rRy01Z2FPvzpFTA=-~mMZFTtPMYDiBlCtzHEa7p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DyK/vpoDi8cHFjpfChdpu4/sYVcPn+be5ZbYnBAx0o=-~fctbjOJGWmqjRhtcyrjPqA==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524" y="2594592"/>
            <a:ext cx="3922531" cy="34015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 descr="Ppn9bDcYc+1KMBANLbfNYDfPoronAP/3aMjUzIfstVw=-~VhV1LnkeWePhWEib/yZUTA==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5498093" cy="2677648"/>
          </a:xfrm>
        </p:spPr>
        <p:txBody>
          <a:bodyPr/>
          <a:lstStyle/>
          <a:p>
            <a:r>
              <a:rPr lang="en-US" dirty="0"/>
              <a:t>Employee Giving Campaign</a:t>
            </a:r>
          </a:p>
        </p:txBody>
      </p:sp>
      <p:sp>
        <p:nvSpPr>
          <p:cNvPr id="3" name="Subtitle 2" descr="AroJFuwOGdqOwp+K6Affad43ilCQcWpRR7L7b/2tRTg=-~2SwaTacz5BJkrqLqq/1dDg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Aspen Falls City Hall</a:t>
            </a:r>
          </a:p>
        </p:txBody>
      </p:sp>
    </p:spTree>
    <p:extLst>
      <p:ext uri="{BB962C8B-B14F-4D97-AF65-F5344CB8AC3E}">
        <p14:creationId xmlns:p14="http://schemas.microsoft.com/office/powerpoint/2010/main" val="241507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gKSc85Qp3NJkj68dILDwfiHziLcIHdDUg+/E43ZmO3U=-~lxJwr8+l5JdOf3kFe7ACC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qxWjufyh7Fx1QLGGHHECWuPqcBvYQ4MZOjFblsllHs=-~UhMNKj/mGFnLNZS01UsAt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Charitable Contributions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D95B9EC2-6813-4C57-84FF-37DE8DF47A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353950"/>
              </p:ext>
            </p:extLst>
          </p:nvPr>
        </p:nvGraphicFramePr>
        <p:xfrm>
          <a:off x="1155700" y="2603500"/>
          <a:ext cx="8824914" cy="138176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941638">
                  <a:extLst>
                    <a:ext uri="{9D8B030D-6E8A-4147-A177-3AD203B41FA5}">
                      <a16:colId xmlns:a16="http://schemas.microsoft.com/office/drawing/2014/main" val="3870924321"/>
                    </a:ext>
                  </a:extLst>
                </a:gridCol>
                <a:gridCol w="2941638">
                  <a:extLst>
                    <a:ext uri="{9D8B030D-6E8A-4147-A177-3AD203B41FA5}">
                      <a16:colId xmlns:a16="http://schemas.microsoft.com/office/drawing/2014/main" val="4139639960"/>
                    </a:ext>
                  </a:extLst>
                </a:gridCol>
                <a:gridCol w="2941638">
                  <a:extLst>
                    <a:ext uri="{9D8B030D-6E8A-4147-A177-3AD203B41FA5}">
                      <a16:colId xmlns:a16="http://schemas.microsoft.com/office/drawing/2014/main" val="1094974433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Employee Selected Charities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33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Literacy Council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Food Pantry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Aspen Falls Youth Club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640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Green Aspen Falls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Aspen Falls Cultural Committee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Advocates Group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0642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58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n5fryh4hpGmDiRi3Z3G5KAYS6Ite2gxCQGhQh1LdVMY=-~gMNl4PDAzlOtPlyuj7ka/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xxGUKTxo5mJnilIbf30Qdv9c6sL9U7K2WQ4P38Qx+Yg=-~mb/5oe4CxbuFtMe3J3Syg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Giving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59E7978-D2BA-4753-8953-6B05BA35FC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395318"/>
              </p:ext>
            </p:extLst>
          </p:nvPr>
        </p:nvGraphicFramePr>
        <p:xfrm>
          <a:off x="1155700" y="2603500"/>
          <a:ext cx="8824913" cy="341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xplosion 2 3" descr="80hpaxVKud+RqV3cUhfoKuES3cpmkyEPt5zRCqLiDe0=-~3NviqtDkyZnqX2EhFCce5w=="/>
          <p:cNvSpPr/>
          <p:nvPr/>
        </p:nvSpPr>
        <p:spPr>
          <a:xfrm>
            <a:off x="10083452" y="4446740"/>
            <a:ext cx="2108548" cy="2411259"/>
          </a:xfrm>
          <a:prstGeom prst="irregularSeal2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This year’s goal: 98%</a:t>
            </a:r>
          </a:p>
        </p:txBody>
      </p:sp>
    </p:spTree>
    <p:extLst>
      <p:ext uri="{BB962C8B-B14F-4D97-AF65-F5344CB8AC3E}">
        <p14:creationId xmlns:p14="http://schemas.microsoft.com/office/powerpoint/2010/main" val="2369149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Ca9S8WhFBjOJcZmwEDLMhQLj+/cmqr4xrMXp1OXOcqs=-~173iJoyvX/xkwfLa1sjvM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1FNzY76ws84/kCDjtIx89YB2Raf5uN10hqcCIbGhqTo=-~ExBAE6kqFjmIFGd/xb/L9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Participation Rates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C96C372-3F06-4951-AACC-BCA2BB6F38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715216"/>
              </p:ext>
            </p:extLst>
          </p:nvPr>
        </p:nvGraphicFramePr>
        <p:xfrm>
          <a:off x="1155700" y="2603500"/>
          <a:ext cx="8824913" cy="341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553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b5K+46aHW+r2lJq5IYw6eo4WawrD4ClBMpdXhuzyOXU=-~HClLKPED+iGp1WpOUxG0R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lFsKxaOPZBHsMpKrzyYkmvk3Ao3w48CdYTSrC+8V1Gg=-~KTU3roD1A2SQC4N2Gu2t9w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Giving Options</a:t>
            </a:r>
          </a:p>
        </p:txBody>
      </p:sp>
      <p:sp>
        <p:nvSpPr>
          <p:cNvPr id="3" name="Content Placeholder 2" descr="4A0SBMNBi2X/YrvCPIkmnWun9gZP221DBdC3jzj8hiY=-~6Bq5BP5JDz/PC+lHDxszYg==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2400" dirty="0"/>
              <a:t>Bi-weekly Payroll deductions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One time donation check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Departmental coin drive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Raffle tickets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54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ject>
  <id>886BkM3KHYDsjn65jw7t6FXLIFtYgPkY/gNTsK05XlM=-~6QPvGjxYWCjfqLkR5fekmQ==</id>
</project>
</file>

<file path=customXml/itemProps1.xml><?xml version="1.0" encoding="utf-8"?>
<ds:datastoreItem xmlns:ds="http://schemas.openxmlformats.org/officeDocument/2006/customXml" ds:itemID="{34131BE1-7279-469B-A2B1-05DEE2EDD89B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2931</TotalTime>
  <Words>55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Ion Boardroom</vt:lpstr>
      <vt:lpstr>Employee Giving Campaign</vt:lpstr>
      <vt:lpstr>Charitable Contributions</vt:lpstr>
      <vt:lpstr>Past Giving</vt:lpstr>
      <vt:lpstr>Participation Rates</vt:lpstr>
      <vt:lpstr>Easy Giving Options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Giving Campaign</dc:title>
  <dc:creator>Skills for Success</dc:creator>
  <cp:lastModifiedBy>User</cp:lastModifiedBy>
  <cp:revision>26</cp:revision>
  <cp:lastPrinted>2012-11-22T02:52:41Z</cp:lastPrinted>
  <dcterms:created xsi:type="dcterms:W3CDTF">2012-11-20T04:34:59Z</dcterms:created>
  <dcterms:modified xsi:type="dcterms:W3CDTF">2021-11-04T00:35:50Z</dcterms:modified>
</cp:coreProperties>
</file>